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EC9294-BB06-427C-9643-8551FFCBAB5B}" type="datetimeFigureOut">
              <a:rPr lang="en-US" smtClean="0"/>
              <a:t>12/16/2011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58F6BD-6803-4E7B-AA59-49C2534112BC}" type="slidenum">
              <a:rPr lang="en-US" smtClean="0"/>
              <a:t>‹#›</a:t>
            </a:fld>
            <a:endParaRPr lang="en-US" dirty="0"/>
          </a:p>
        </p:txBody>
      </p:sp>
    </p:spTree>
    <p:extLst>
      <p:ext uri="{BB962C8B-B14F-4D97-AF65-F5344CB8AC3E}">
        <p14:creationId xmlns:p14="http://schemas.microsoft.com/office/powerpoint/2010/main" val="3735355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EC9294-BB06-427C-9643-8551FFCBAB5B}" type="datetimeFigureOut">
              <a:rPr lang="en-US" smtClean="0"/>
              <a:t>12/16/2011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58F6BD-6803-4E7B-AA59-49C2534112BC}" type="slidenum">
              <a:rPr lang="en-US" smtClean="0"/>
              <a:t>‹#›</a:t>
            </a:fld>
            <a:endParaRPr lang="en-US" dirty="0"/>
          </a:p>
        </p:txBody>
      </p:sp>
    </p:spTree>
    <p:extLst>
      <p:ext uri="{BB962C8B-B14F-4D97-AF65-F5344CB8AC3E}">
        <p14:creationId xmlns:p14="http://schemas.microsoft.com/office/powerpoint/2010/main" val="3064721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EC9294-BB06-427C-9643-8551FFCBAB5B}" type="datetimeFigureOut">
              <a:rPr lang="en-US" smtClean="0"/>
              <a:t>12/16/2011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58F6BD-6803-4E7B-AA59-49C2534112BC}" type="slidenum">
              <a:rPr lang="en-US" smtClean="0"/>
              <a:t>‹#›</a:t>
            </a:fld>
            <a:endParaRPr lang="en-US" dirty="0"/>
          </a:p>
        </p:txBody>
      </p:sp>
    </p:spTree>
    <p:extLst>
      <p:ext uri="{BB962C8B-B14F-4D97-AF65-F5344CB8AC3E}">
        <p14:creationId xmlns:p14="http://schemas.microsoft.com/office/powerpoint/2010/main" val="1206471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EC9294-BB06-427C-9643-8551FFCBAB5B}" type="datetimeFigureOut">
              <a:rPr lang="en-US" smtClean="0"/>
              <a:t>12/16/2011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58F6BD-6803-4E7B-AA59-49C2534112BC}" type="slidenum">
              <a:rPr lang="en-US" smtClean="0"/>
              <a:t>‹#›</a:t>
            </a:fld>
            <a:endParaRPr lang="en-US" dirty="0"/>
          </a:p>
        </p:txBody>
      </p:sp>
    </p:spTree>
    <p:extLst>
      <p:ext uri="{BB962C8B-B14F-4D97-AF65-F5344CB8AC3E}">
        <p14:creationId xmlns:p14="http://schemas.microsoft.com/office/powerpoint/2010/main" val="3166003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EC9294-BB06-427C-9643-8551FFCBAB5B}" type="datetimeFigureOut">
              <a:rPr lang="en-US" smtClean="0"/>
              <a:t>12/16/2011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58F6BD-6803-4E7B-AA59-49C2534112BC}" type="slidenum">
              <a:rPr lang="en-US" smtClean="0"/>
              <a:t>‹#›</a:t>
            </a:fld>
            <a:endParaRPr lang="en-US" dirty="0"/>
          </a:p>
        </p:txBody>
      </p:sp>
    </p:spTree>
    <p:extLst>
      <p:ext uri="{BB962C8B-B14F-4D97-AF65-F5344CB8AC3E}">
        <p14:creationId xmlns:p14="http://schemas.microsoft.com/office/powerpoint/2010/main" val="3528048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EC9294-BB06-427C-9643-8551FFCBAB5B}" type="datetimeFigureOut">
              <a:rPr lang="en-US" smtClean="0"/>
              <a:t>12/16/2011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58F6BD-6803-4E7B-AA59-49C2534112BC}" type="slidenum">
              <a:rPr lang="en-US" smtClean="0"/>
              <a:t>‹#›</a:t>
            </a:fld>
            <a:endParaRPr lang="en-US" dirty="0"/>
          </a:p>
        </p:txBody>
      </p:sp>
    </p:spTree>
    <p:extLst>
      <p:ext uri="{BB962C8B-B14F-4D97-AF65-F5344CB8AC3E}">
        <p14:creationId xmlns:p14="http://schemas.microsoft.com/office/powerpoint/2010/main" val="317382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EC9294-BB06-427C-9643-8551FFCBAB5B}" type="datetimeFigureOut">
              <a:rPr lang="en-US" smtClean="0"/>
              <a:t>12/16/2011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658F6BD-6803-4E7B-AA59-49C2534112BC}" type="slidenum">
              <a:rPr lang="en-US" smtClean="0"/>
              <a:t>‹#›</a:t>
            </a:fld>
            <a:endParaRPr lang="en-US" dirty="0"/>
          </a:p>
        </p:txBody>
      </p:sp>
    </p:spTree>
    <p:extLst>
      <p:ext uri="{BB962C8B-B14F-4D97-AF65-F5344CB8AC3E}">
        <p14:creationId xmlns:p14="http://schemas.microsoft.com/office/powerpoint/2010/main" val="3100474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EC9294-BB06-427C-9643-8551FFCBAB5B}" type="datetimeFigureOut">
              <a:rPr lang="en-US" smtClean="0"/>
              <a:t>12/16/2011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658F6BD-6803-4E7B-AA59-49C2534112BC}" type="slidenum">
              <a:rPr lang="en-US" smtClean="0"/>
              <a:t>‹#›</a:t>
            </a:fld>
            <a:endParaRPr lang="en-US" dirty="0"/>
          </a:p>
        </p:txBody>
      </p:sp>
    </p:spTree>
    <p:extLst>
      <p:ext uri="{BB962C8B-B14F-4D97-AF65-F5344CB8AC3E}">
        <p14:creationId xmlns:p14="http://schemas.microsoft.com/office/powerpoint/2010/main" val="3894663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EC9294-BB06-427C-9643-8551FFCBAB5B}" type="datetimeFigureOut">
              <a:rPr lang="en-US" smtClean="0"/>
              <a:t>12/16/2011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658F6BD-6803-4E7B-AA59-49C2534112BC}" type="slidenum">
              <a:rPr lang="en-US" smtClean="0"/>
              <a:t>‹#›</a:t>
            </a:fld>
            <a:endParaRPr lang="en-US" dirty="0"/>
          </a:p>
        </p:txBody>
      </p:sp>
    </p:spTree>
    <p:extLst>
      <p:ext uri="{BB962C8B-B14F-4D97-AF65-F5344CB8AC3E}">
        <p14:creationId xmlns:p14="http://schemas.microsoft.com/office/powerpoint/2010/main" val="968721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EC9294-BB06-427C-9643-8551FFCBAB5B}" type="datetimeFigureOut">
              <a:rPr lang="en-US" smtClean="0"/>
              <a:t>12/16/2011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58F6BD-6803-4E7B-AA59-49C2534112BC}" type="slidenum">
              <a:rPr lang="en-US" smtClean="0"/>
              <a:t>‹#›</a:t>
            </a:fld>
            <a:endParaRPr lang="en-US" dirty="0"/>
          </a:p>
        </p:txBody>
      </p:sp>
    </p:spTree>
    <p:extLst>
      <p:ext uri="{BB962C8B-B14F-4D97-AF65-F5344CB8AC3E}">
        <p14:creationId xmlns:p14="http://schemas.microsoft.com/office/powerpoint/2010/main" val="884184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EC9294-BB06-427C-9643-8551FFCBAB5B}" type="datetimeFigureOut">
              <a:rPr lang="en-US" smtClean="0"/>
              <a:t>12/16/2011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58F6BD-6803-4E7B-AA59-49C2534112BC}" type="slidenum">
              <a:rPr lang="en-US" smtClean="0"/>
              <a:t>‹#›</a:t>
            </a:fld>
            <a:endParaRPr lang="en-US" dirty="0"/>
          </a:p>
        </p:txBody>
      </p:sp>
    </p:spTree>
    <p:extLst>
      <p:ext uri="{BB962C8B-B14F-4D97-AF65-F5344CB8AC3E}">
        <p14:creationId xmlns:p14="http://schemas.microsoft.com/office/powerpoint/2010/main" val="2039715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EC9294-BB06-427C-9643-8551FFCBAB5B}" type="datetimeFigureOut">
              <a:rPr lang="en-US" smtClean="0"/>
              <a:t>12/16/2011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58F6BD-6803-4E7B-AA59-49C2534112BC}" type="slidenum">
              <a:rPr lang="en-US" smtClean="0"/>
              <a:t>‹#›</a:t>
            </a:fld>
            <a:endParaRPr lang="en-US" dirty="0"/>
          </a:p>
        </p:txBody>
      </p:sp>
    </p:spTree>
    <p:extLst>
      <p:ext uri="{BB962C8B-B14F-4D97-AF65-F5344CB8AC3E}">
        <p14:creationId xmlns:p14="http://schemas.microsoft.com/office/powerpoint/2010/main" val="3821786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ABC book of animals</a:t>
            </a:r>
            <a:endParaRPr lang="en-US" dirty="0"/>
          </a:p>
        </p:txBody>
      </p:sp>
      <p:sp>
        <p:nvSpPr>
          <p:cNvPr id="3" name="Subtitle 2"/>
          <p:cNvSpPr>
            <a:spLocks noGrp="1"/>
          </p:cNvSpPr>
          <p:nvPr>
            <p:ph type="subTitle" idx="1"/>
          </p:nvPr>
        </p:nvSpPr>
        <p:spPr/>
        <p:txBody>
          <a:bodyPr/>
          <a:lstStyle/>
          <a:p>
            <a:r>
              <a:rPr lang="en-US" dirty="0" smtClean="0"/>
              <a:t>By: Tyler Fowler</a:t>
            </a:r>
            <a:endParaRPr lang="en-US" dirty="0"/>
          </a:p>
        </p:txBody>
      </p:sp>
    </p:spTree>
    <p:extLst>
      <p:ext uri="{BB962C8B-B14F-4D97-AF65-F5344CB8AC3E}">
        <p14:creationId xmlns:p14="http://schemas.microsoft.com/office/powerpoint/2010/main" val="2343965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I</a:t>
            </a:r>
            <a:r>
              <a:rPr lang="en-US" dirty="0" smtClean="0"/>
              <a:t>guana</a:t>
            </a:r>
            <a:endParaRPr lang="en-US" sz="9600" dirty="0"/>
          </a:p>
        </p:txBody>
      </p:sp>
      <p:sp>
        <p:nvSpPr>
          <p:cNvPr id="3" name="Content Placeholder 2"/>
          <p:cNvSpPr>
            <a:spLocks noGrp="1"/>
          </p:cNvSpPr>
          <p:nvPr>
            <p:ph idx="1"/>
          </p:nvPr>
        </p:nvSpPr>
        <p:spPr/>
        <p:txBody>
          <a:bodyPr>
            <a:normAutofit fontScale="85000" lnSpcReduction="10000"/>
          </a:bodyPr>
          <a:lstStyle/>
          <a:p>
            <a:r>
              <a:rPr lang="en-US" dirty="0"/>
              <a:t>Iguana is a herbivorous genus of lizard native to tropical areas of Central America and the Caribbean. The genus was first described in 1768 .</a:t>
            </a:r>
            <a:r>
              <a:rPr lang="en-US" dirty="0" smtClean="0"/>
              <a:t>Two </a:t>
            </a:r>
            <a:r>
              <a:rPr lang="en-US" dirty="0"/>
              <a:t>species are included in the genus Iguana: the Green Iguana, which is widespread throughout its range and a popular pet, and the Lesser Antillean Iguana, which is endemic to the Lesser Antilles and endangered due to habitat destruction.</a:t>
            </a:r>
          </a:p>
          <a:p>
            <a:r>
              <a:rPr lang="en-US" dirty="0"/>
              <a:t>The word "iguana" is derived from a Spanish form of the original </a:t>
            </a:r>
            <a:r>
              <a:rPr lang="en-US" dirty="0" err="1"/>
              <a:t>Taino</a:t>
            </a:r>
            <a:r>
              <a:rPr lang="en-US" dirty="0"/>
              <a:t> name for the species "Iwana</a:t>
            </a:r>
            <a:r>
              <a:rPr lang="en-US" dirty="0" smtClean="0"/>
              <a:t>".</a:t>
            </a:r>
            <a:endParaRPr lang="en-US" dirty="0"/>
          </a:p>
        </p:txBody>
      </p:sp>
    </p:spTree>
    <p:extLst>
      <p:ext uri="{BB962C8B-B14F-4D97-AF65-F5344CB8AC3E}">
        <p14:creationId xmlns:p14="http://schemas.microsoft.com/office/powerpoint/2010/main" val="2086915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J</a:t>
            </a:r>
            <a:r>
              <a:rPr lang="en-US" dirty="0" smtClean="0"/>
              <a:t>aguar</a:t>
            </a:r>
            <a:endParaRPr lang="en-US" sz="9600" dirty="0"/>
          </a:p>
        </p:txBody>
      </p:sp>
      <p:sp>
        <p:nvSpPr>
          <p:cNvPr id="3" name="Content Placeholder 2"/>
          <p:cNvSpPr>
            <a:spLocks noGrp="1"/>
          </p:cNvSpPr>
          <p:nvPr>
            <p:ph idx="1"/>
          </p:nvPr>
        </p:nvSpPr>
        <p:spPr/>
        <p:txBody>
          <a:bodyPr>
            <a:normAutofit fontScale="85000" lnSpcReduction="20000"/>
          </a:bodyPr>
          <a:lstStyle/>
          <a:p>
            <a:r>
              <a:rPr lang="en-US" dirty="0"/>
              <a:t>The </a:t>
            </a:r>
            <a:r>
              <a:rPr lang="en-US" dirty="0" smtClean="0"/>
              <a:t>jaguar is </a:t>
            </a:r>
            <a:r>
              <a:rPr lang="en-US" dirty="0"/>
              <a:t>a big cat, a feline in the </a:t>
            </a:r>
            <a:r>
              <a:rPr lang="en-US" dirty="0" err="1"/>
              <a:t>Panthera</a:t>
            </a:r>
            <a:r>
              <a:rPr lang="en-US" dirty="0"/>
              <a:t> genus, and is the only </a:t>
            </a:r>
            <a:r>
              <a:rPr lang="en-US" dirty="0" err="1"/>
              <a:t>Panthera</a:t>
            </a:r>
            <a:r>
              <a:rPr lang="en-US" dirty="0"/>
              <a:t> species found in the Americas. The jaguar is the third-largest feline after the tiger and the lion, and the largest in the Western Hemisphere. The jaguar's present range extends from Southern United States and Mexico across much of Central America and south to Paraguay and northern Argentina. </a:t>
            </a:r>
          </a:p>
          <a:p>
            <a:r>
              <a:rPr lang="en-US" dirty="0"/>
              <a:t>This spotted cat most closely resembles the leopard physically, although it is usually larger and of sturdier build and its </a:t>
            </a:r>
            <a:r>
              <a:rPr lang="en-US" dirty="0" err="1"/>
              <a:t>behavioural</a:t>
            </a:r>
            <a:r>
              <a:rPr lang="en-US" dirty="0"/>
              <a:t> and habitat characteristics are closer to those of the tiger</a:t>
            </a:r>
          </a:p>
        </p:txBody>
      </p:sp>
    </p:spTree>
    <p:extLst>
      <p:ext uri="{BB962C8B-B14F-4D97-AF65-F5344CB8AC3E}">
        <p14:creationId xmlns:p14="http://schemas.microsoft.com/office/powerpoint/2010/main" val="2571383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K</a:t>
            </a:r>
            <a:r>
              <a:rPr lang="en-US" dirty="0" smtClean="0"/>
              <a:t>angaroo </a:t>
            </a:r>
            <a:endParaRPr lang="en-US" sz="9600" dirty="0"/>
          </a:p>
        </p:txBody>
      </p:sp>
      <p:sp>
        <p:nvSpPr>
          <p:cNvPr id="3" name="Content Placeholder 2"/>
          <p:cNvSpPr>
            <a:spLocks noGrp="1"/>
          </p:cNvSpPr>
          <p:nvPr>
            <p:ph idx="1"/>
          </p:nvPr>
        </p:nvSpPr>
        <p:spPr/>
        <p:txBody>
          <a:bodyPr>
            <a:normAutofit fontScale="85000" lnSpcReduction="20000"/>
          </a:bodyPr>
          <a:lstStyle/>
          <a:p>
            <a:r>
              <a:rPr lang="en-US" dirty="0"/>
              <a:t>A </a:t>
            </a:r>
            <a:r>
              <a:rPr lang="en-US" dirty="0" smtClean="0"/>
              <a:t>kangaroo </a:t>
            </a:r>
            <a:r>
              <a:rPr lang="en-US" dirty="0"/>
              <a:t>is a marsupial from the family </a:t>
            </a:r>
            <a:r>
              <a:rPr lang="en-US" dirty="0" err="1"/>
              <a:t>Macropodidae</a:t>
            </a:r>
            <a:r>
              <a:rPr lang="en-US" dirty="0"/>
              <a:t> (</a:t>
            </a:r>
            <a:r>
              <a:rPr lang="en-US" dirty="0" err="1"/>
              <a:t>macropods</a:t>
            </a:r>
            <a:r>
              <a:rPr lang="en-US" dirty="0"/>
              <a:t>, meaning 'large foot'). In common use the term is used to describe the largest species from this family, especially those of the genus </a:t>
            </a:r>
            <a:r>
              <a:rPr lang="en-US" dirty="0" err="1"/>
              <a:t>Macropus</a:t>
            </a:r>
            <a:r>
              <a:rPr lang="en-US" dirty="0"/>
              <a:t>, Red Kangaroo, </a:t>
            </a:r>
            <a:r>
              <a:rPr lang="en-US" dirty="0" err="1"/>
              <a:t>Antilopine</a:t>
            </a:r>
            <a:r>
              <a:rPr lang="en-US" dirty="0"/>
              <a:t> Kangaroo, Eastern Grey Kangaroo and Western Grey </a:t>
            </a:r>
            <a:r>
              <a:rPr lang="en-US" dirty="0" smtClean="0"/>
              <a:t>Kangaroo. Kangaroos </a:t>
            </a:r>
            <a:r>
              <a:rPr lang="en-US" dirty="0"/>
              <a:t>are endemic to the country of Australia. The smaller </a:t>
            </a:r>
            <a:r>
              <a:rPr lang="en-US" dirty="0" err="1"/>
              <a:t>macropods</a:t>
            </a:r>
            <a:r>
              <a:rPr lang="en-US" dirty="0"/>
              <a:t> are found in Australia and New Guinea.</a:t>
            </a:r>
          </a:p>
          <a:p>
            <a:r>
              <a:rPr lang="en-US" dirty="0"/>
              <a:t>Kangaroos have large, powerful hind legs, large feet adapted for leaping, a long muscular tail for balance, and a small head. Like most marsupials, female kangaroos have a pouch called a </a:t>
            </a:r>
            <a:r>
              <a:rPr lang="en-US" dirty="0" err="1"/>
              <a:t>marsupium</a:t>
            </a:r>
            <a:r>
              <a:rPr lang="en-US" dirty="0"/>
              <a:t> in which joeys complete postnatal development.</a:t>
            </a:r>
          </a:p>
        </p:txBody>
      </p:sp>
    </p:spTree>
    <p:extLst>
      <p:ext uri="{BB962C8B-B14F-4D97-AF65-F5344CB8AC3E}">
        <p14:creationId xmlns:p14="http://schemas.microsoft.com/office/powerpoint/2010/main" val="766849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L</a:t>
            </a:r>
            <a:r>
              <a:rPr lang="en-US" dirty="0" smtClean="0"/>
              <a:t>emur</a:t>
            </a:r>
            <a:endParaRPr lang="en-US" sz="9600" dirty="0"/>
          </a:p>
        </p:txBody>
      </p:sp>
      <p:sp>
        <p:nvSpPr>
          <p:cNvPr id="3" name="Content Placeholder 2"/>
          <p:cNvSpPr>
            <a:spLocks noGrp="1"/>
          </p:cNvSpPr>
          <p:nvPr>
            <p:ph idx="1"/>
          </p:nvPr>
        </p:nvSpPr>
        <p:spPr/>
        <p:txBody>
          <a:bodyPr>
            <a:normAutofit fontScale="85000" lnSpcReduction="20000"/>
          </a:bodyPr>
          <a:lstStyle/>
          <a:p>
            <a:r>
              <a:rPr lang="en-US" dirty="0"/>
              <a:t>Lemurs </a:t>
            </a:r>
            <a:r>
              <a:rPr lang="en-US" dirty="0" smtClean="0"/>
              <a:t>are </a:t>
            </a:r>
            <a:r>
              <a:rPr lang="en-US" dirty="0"/>
              <a:t>a clade of </a:t>
            </a:r>
            <a:r>
              <a:rPr lang="en-US" dirty="0" err="1"/>
              <a:t>strepsirrhine</a:t>
            </a:r>
            <a:r>
              <a:rPr lang="en-US" dirty="0"/>
              <a:t> primates endemic to the island of Madagascar. They are named after the </a:t>
            </a:r>
            <a:r>
              <a:rPr lang="en-US" dirty="0" err="1"/>
              <a:t>lemures</a:t>
            </a:r>
            <a:r>
              <a:rPr lang="en-US" dirty="0"/>
              <a:t> (ghosts or spirits) of Roman mythology due to the ghostly vocalizations, reflective eyes, and the nocturnal habits of some species. Although lemurs often are confused with ancestral primates, the anthropoid primates (monkeys, apes, and humans) did not evolve from them; instead, lemurs merely share morphological and behavioral traits with basal primates. Lemurs arrived in Madagascar around 62 to 65 </a:t>
            </a:r>
            <a:r>
              <a:rPr lang="en-US" dirty="0" err="1"/>
              <a:t>mya</a:t>
            </a:r>
            <a:r>
              <a:rPr lang="en-US" dirty="0"/>
              <a:t> by rafting on mats of vegetation at a time when ocean currents favored oceanic dispersal to the island. </a:t>
            </a:r>
          </a:p>
        </p:txBody>
      </p:sp>
    </p:spTree>
    <p:extLst>
      <p:ext uri="{BB962C8B-B14F-4D97-AF65-F5344CB8AC3E}">
        <p14:creationId xmlns:p14="http://schemas.microsoft.com/office/powerpoint/2010/main" val="3917045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M</a:t>
            </a:r>
            <a:r>
              <a:rPr lang="en-US" dirty="0" smtClean="0"/>
              <a:t>oose</a:t>
            </a:r>
            <a:endParaRPr lang="en-US" sz="9600" dirty="0"/>
          </a:p>
        </p:txBody>
      </p:sp>
      <p:sp>
        <p:nvSpPr>
          <p:cNvPr id="3" name="Content Placeholder 2"/>
          <p:cNvSpPr>
            <a:spLocks noGrp="1"/>
          </p:cNvSpPr>
          <p:nvPr>
            <p:ph idx="1"/>
          </p:nvPr>
        </p:nvSpPr>
        <p:spPr/>
        <p:txBody>
          <a:bodyPr>
            <a:normAutofit fontScale="92500" lnSpcReduction="20000"/>
          </a:bodyPr>
          <a:lstStyle/>
          <a:p>
            <a:r>
              <a:rPr lang="en-US" dirty="0"/>
              <a:t>The moose (North America) or Eurasian elk (Europe) (</a:t>
            </a:r>
            <a:r>
              <a:rPr lang="en-US" dirty="0" err="1"/>
              <a:t>Alces</a:t>
            </a:r>
            <a:r>
              <a:rPr lang="en-US" dirty="0"/>
              <a:t> </a:t>
            </a:r>
            <a:r>
              <a:rPr lang="en-US" dirty="0" err="1"/>
              <a:t>alces</a:t>
            </a:r>
            <a:r>
              <a:rPr lang="en-US" dirty="0"/>
              <a:t>) is the largest extant species in the deer family. Moose are distinguished by the palmate antlers of the males; other members of the family have antlers with a dendritic ("twig-like") configuration. Moose typically inhabit boreal and mixed deciduous forests of the Northern Hemisphere in temperate to subarctic climates. Moose used to have a much wider range but hunting and other human activities greatly reduced it over the years.</a:t>
            </a:r>
          </a:p>
        </p:txBody>
      </p:sp>
    </p:spTree>
    <p:extLst>
      <p:ext uri="{BB962C8B-B14F-4D97-AF65-F5344CB8AC3E}">
        <p14:creationId xmlns:p14="http://schemas.microsoft.com/office/powerpoint/2010/main" val="29872029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N</a:t>
            </a:r>
            <a:r>
              <a:rPr lang="en-US" dirty="0" smtClean="0"/>
              <a:t>arwhal </a:t>
            </a:r>
            <a:endParaRPr lang="en-US" sz="9600" dirty="0"/>
          </a:p>
        </p:txBody>
      </p:sp>
      <p:sp>
        <p:nvSpPr>
          <p:cNvPr id="3" name="Content Placeholder 2"/>
          <p:cNvSpPr>
            <a:spLocks noGrp="1"/>
          </p:cNvSpPr>
          <p:nvPr>
            <p:ph idx="1"/>
          </p:nvPr>
        </p:nvSpPr>
        <p:spPr/>
        <p:txBody>
          <a:bodyPr>
            <a:normAutofit fontScale="92500" lnSpcReduction="20000"/>
          </a:bodyPr>
          <a:lstStyle/>
          <a:p>
            <a:r>
              <a:rPr lang="en-US" dirty="0"/>
              <a:t>The </a:t>
            </a:r>
            <a:r>
              <a:rPr lang="en-US" dirty="0" smtClean="0"/>
              <a:t>narwhal</a:t>
            </a:r>
            <a:r>
              <a:rPr lang="en-US" dirty="0"/>
              <a:t> </a:t>
            </a:r>
            <a:r>
              <a:rPr lang="en-US" dirty="0" smtClean="0"/>
              <a:t> </a:t>
            </a:r>
            <a:r>
              <a:rPr lang="en-US" dirty="0"/>
              <a:t>is a medium-sized toothed whale that lives year-round in the Arctic. One of two living species of whale in the </a:t>
            </a:r>
            <a:r>
              <a:rPr lang="en-US" dirty="0" err="1"/>
              <a:t>Monodontidae</a:t>
            </a:r>
            <a:r>
              <a:rPr lang="en-US" dirty="0"/>
              <a:t> family, along with the beluga whale, the narwhal males are distinguished by a characteristic long, straight, helical tusk extending from their upper left jaw. Found primarily in Canadian Arctic and Greenlandic waters, rarely south of 65°N latitude, the narwhal is a uniquely specialized Arctic predator. In the winter, it feeds on benthic prey, mostly flatfish, at depths of up to 1500 m under dense pack </a:t>
            </a:r>
            <a:r>
              <a:rPr lang="en-US" dirty="0" smtClean="0"/>
              <a:t>ice</a:t>
            </a:r>
            <a:r>
              <a:rPr lang="en-US" dirty="0"/>
              <a:t>.</a:t>
            </a:r>
          </a:p>
        </p:txBody>
      </p:sp>
    </p:spTree>
    <p:extLst>
      <p:ext uri="{BB962C8B-B14F-4D97-AF65-F5344CB8AC3E}">
        <p14:creationId xmlns:p14="http://schemas.microsoft.com/office/powerpoint/2010/main" val="6242504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O</a:t>
            </a:r>
            <a:r>
              <a:rPr lang="en-US" dirty="0" smtClean="0"/>
              <a:t>wl</a:t>
            </a:r>
            <a:endParaRPr lang="en-US" sz="9600" dirty="0"/>
          </a:p>
        </p:txBody>
      </p:sp>
      <p:sp>
        <p:nvSpPr>
          <p:cNvPr id="3" name="Content Placeholder 2"/>
          <p:cNvSpPr>
            <a:spLocks noGrp="1"/>
          </p:cNvSpPr>
          <p:nvPr>
            <p:ph idx="1"/>
          </p:nvPr>
        </p:nvSpPr>
        <p:spPr/>
        <p:txBody>
          <a:bodyPr>
            <a:normAutofit fontScale="85000" lnSpcReduction="20000"/>
          </a:bodyPr>
          <a:lstStyle/>
          <a:p>
            <a:r>
              <a:rPr lang="en-US" dirty="0"/>
              <a:t>Owls are </a:t>
            </a:r>
            <a:r>
              <a:rPr lang="en-US" dirty="0" smtClean="0"/>
              <a:t>a group of </a:t>
            </a:r>
            <a:r>
              <a:rPr lang="en-US" dirty="0"/>
              <a:t>200 extant bird of prey species. Most are solitary and nocturnal, with some exceptions (e.g. the Northern Hawk Owl). Owls hunt mostly small mammals, insects, and other birds, although a few species specialize in hunting fish. They are found in all regions of the Earth except Antarctica, most of Greenland and some remote islands. </a:t>
            </a:r>
            <a:r>
              <a:rPr lang="en-US" dirty="0" smtClean="0"/>
              <a:t> </a:t>
            </a:r>
            <a:r>
              <a:rPr lang="en-US" dirty="0"/>
              <a:t>Living owls </a:t>
            </a:r>
            <a:r>
              <a:rPr lang="en-US" dirty="0" smtClean="0"/>
              <a:t>are divided into two families: the typical owls, </a:t>
            </a:r>
            <a:r>
              <a:rPr lang="en-US" dirty="0" err="1" smtClean="0"/>
              <a:t>Strigidae</a:t>
            </a:r>
            <a:r>
              <a:rPr lang="en-US" dirty="0"/>
              <a:t>; and the barn-owls, </a:t>
            </a:r>
            <a:r>
              <a:rPr lang="en-US" dirty="0" err="1"/>
              <a:t>Tytonidae</a:t>
            </a:r>
            <a:r>
              <a:rPr lang="en-US" dirty="0" smtClean="0"/>
              <a:t>.</a:t>
            </a:r>
            <a:endParaRPr lang="en-US" dirty="0"/>
          </a:p>
          <a:p>
            <a:r>
              <a:rPr lang="en-US" dirty="0"/>
              <a:t>Owls have large forward-facing eyes and ear-holes; a hawk-like beak; a flat face; and usually a conspicuous circle of feathers, a facial disc, around each eye. </a:t>
            </a:r>
          </a:p>
        </p:txBody>
      </p:sp>
    </p:spTree>
    <p:extLst>
      <p:ext uri="{BB962C8B-B14F-4D97-AF65-F5344CB8AC3E}">
        <p14:creationId xmlns:p14="http://schemas.microsoft.com/office/powerpoint/2010/main" val="38727159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P</a:t>
            </a:r>
            <a:r>
              <a:rPr lang="en-US" dirty="0" smtClean="0"/>
              <a:t>latypus</a:t>
            </a:r>
            <a:endParaRPr lang="en-US" sz="9600" dirty="0"/>
          </a:p>
        </p:txBody>
      </p:sp>
      <p:sp>
        <p:nvSpPr>
          <p:cNvPr id="3" name="Content Placeholder 2"/>
          <p:cNvSpPr>
            <a:spLocks noGrp="1"/>
          </p:cNvSpPr>
          <p:nvPr>
            <p:ph idx="1"/>
          </p:nvPr>
        </p:nvSpPr>
        <p:spPr/>
        <p:txBody>
          <a:bodyPr>
            <a:normAutofit fontScale="77500" lnSpcReduction="20000"/>
          </a:bodyPr>
          <a:lstStyle/>
          <a:p>
            <a:r>
              <a:rPr lang="en-US" dirty="0"/>
              <a:t>The </a:t>
            </a:r>
            <a:r>
              <a:rPr lang="en-US" dirty="0" smtClean="0"/>
              <a:t>platypus </a:t>
            </a:r>
            <a:r>
              <a:rPr lang="en-US" dirty="0"/>
              <a:t>is a semi-aquatic mammal endemic to eastern Australia, including Tasmania. Together with the four species of echidna, it is one of the five extant </a:t>
            </a:r>
            <a:r>
              <a:rPr lang="en-US" dirty="0" smtClean="0"/>
              <a:t>species, </a:t>
            </a:r>
            <a:r>
              <a:rPr lang="en-US" dirty="0"/>
              <a:t>the only mammals that lay eggs instead of giving birth to live young. It is the sole living representative of its family </a:t>
            </a:r>
            <a:r>
              <a:rPr lang="en-US" dirty="0" smtClean="0"/>
              <a:t>and genus, </a:t>
            </a:r>
            <a:r>
              <a:rPr lang="en-US" dirty="0"/>
              <a:t>though a number of related species have been found in the fossil record.</a:t>
            </a:r>
          </a:p>
          <a:p>
            <a:r>
              <a:rPr lang="en-US" dirty="0"/>
              <a:t>The bizarre appearance of this egg-laying, venomous, duck-billed, beaver-tailed, otter-footed mammal baffled European naturalists when they first encountered it, with some considering it an elaborate fraud. It is one of the few venomous mammals, the male platypus having a spur on the hind foot that delivers a venom capable of causing severe pain to humans</a:t>
            </a:r>
          </a:p>
        </p:txBody>
      </p:sp>
    </p:spTree>
    <p:extLst>
      <p:ext uri="{BB962C8B-B14F-4D97-AF65-F5344CB8AC3E}">
        <p14:creationId xmlns:p14="http://schemas.microsoft.com/office/powerpoint/2010/main" val="36437607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Q</a:t>
            </a:r>
            <a:r>
              <a:rPr lang="en-US" dirty="0" smtClean="0"/>
              <a:t>uelea</a:t>
            </a:r>
            <a:endParaRPr lang="en-US" sz="9600" dirty="0"/>
          </a:p>
        </p:txBody>
      </p:sp>
      <p:sp>
        <p:nvSpPr>
          <p:cNvPr id="3" name="Content Placeholder 2"/>
          <p:cNvSpPr>
            <a:spLocks noGrp="1"/>
          </p:cNvSpPr>
          <p:nvPr>
            <p:ph idx="1"/>
          </p:nvPr>
        </p:nvSpPr>
        <p:spPr/>
        <p:txBody>
          <a:bodyPr/>
          <a:lstStyle/>
          <a:p>
            <a:r>
              <a:rPr lang="en-US" dirty="0" err="1"/>
              <a:t>Quelea</a:t>
            </a:r>
            <a:r>
              <a:rPr lang="en-US" dirty="0"/>
              <a:t> is a small genus of passerine birds that belongs to the weaver family </a:t>
            </a:r>
            <a:r>
              <a:rPr lang="en-US" dirty="0" err="1"/>
              <a:t>Ploceidae</a:t>
            </a:r>
            <a:r>
              <a:rPr lang="en-US" dirty="0"/>
              <a:t>, confined to Africa. These are small-sized, sparrow- or finch-like gregarious birds, with bills adapted to eating seeds. </a:t>
            </a:r>
            <a:r>
              <a:rPr lang="en-US" dirty="0" err="1"/>
              <a:t>Queleas</a:t>
            </a:r>
            <a:r>
              <a:rPr lang="en-US" dirty="0"/>
              <a:t> may be nomadic over vast ranges; the Red-billed </a:t>
            </a:r>
            <a:r>
              <a:rPr lang="en-US" dirty="0" err="1"/>
              <a:t>Quelea</a:t>
            </a:r>
            <a:r>
              <a:rPr lang="en-US" dirty="0"/>
              <a:t> is said to be the most numerous bird species in the world</a:t>
            </a:r>
          </a:p>
        </p:txBody>
      </p:sp>
    </p:spTree>
    <p:extLst>
      <p:ext uri="{BB962C8B-B14F-4D97-AF65-F5344CB8AC3E}">
        <p14:creationId xmlns:p14="http://schemas.microsoft.com/office/powerpoint/2010/main" val="29338756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R</a:t>
            </a:r>
            <a:r>
              <a:rPr lang="en-US" dirty="0" smtClean="0"/>
              <a:t>aven</a:t>
            </a:r>
            <a:endParaRPr lang="en-US" sz="9600" dirty="0"/>
          </a:p>
        </p:txBody>
      </p:sp>
      <p:sp>
        <p:nvSpPr>
          <p:cNvPr id="3" name="Content Placeholder 2"/>
          <p:cNvSpPr>
            <a:spLocks noGrp="1"/>
          </p:cNvSpPr>
          <p:nvPr>
            <p:ph idx="1"/>
          </p:nvPr>
        </p:nvSpPr>
        <p:spPr/>
        <p:txBody>
          <a:bodyPr>
            <a:normAutofit fontScale="77500" lnSpcReduction="20000"/>
          </a:bodyPr>
          <a:lstStyle/>
          <a:p>
            <a:r>
              <a:rPr lang="en-US" dirty="0"/>
              <a:t>The Common </a:t>
            </a:r>
            <a:r>
              <a:rPr lang="en-US" dirty="0" smtClean="0"/>
              <a:t>Raven, </a:t>
            </a:r>
            <a:r>
              <a:rPr lang="en-US" dirty="0"/>
              <a:t>also known as the Northern Raven, is a large, all-black passerine bird. Found across the northern hemisphere, it is the most widely distributed of all </a:t>
            </a:r>
            <a:r>
              <a:rPr lang="en-US" dirty="0" err="1"/>
              <a:t>corvids</a:t>
            </a:r>
            <a:r>
              <a:rPr lang="en-US" dirty="0"/>
              <a:t>. There are at least eight subspecies with little variation in appearance— although recent research has demonstrated significant genetic differences among populations from various regions. It is one of the two largest </a:t>
            </a:r>
            <a:r>
              <a:rPr lang="en-US" dirty="0" err="1"/>
              <a:t>corvids</a:t>
            </a:r>
            <a:r>
              <a:rPr lang="en-US" dirty="0"/>
              <a:t>, alongside the Thick-billed Raven, and is possibly the heaviest passerine bird; at maturity, the Common Raven </a:t>
            </a:r>
            <a:r>
              <a:rPr lang="en-US" dirty="0" smtClean="0"/>
              <a:t>averages 25 inches </a:t>
            </a:r>
            <a:r>
              <a:rPr lang="en-US" dirty="0"/>
              <a:t>in length and </a:t>
            </a:r>
            <a:r>
              <a:rPr lang="en-US" dirty="0" smtClean="0"/>
              <a:t>2.6 pounds. </a:t>
            </a:r>
            <a:r>
              <a:rPr lang="en-US" dirty="0"/>
              <a:t>Common Ravens typically live about 10 to 15 years in the wild, although lifespans of up to 40 years have been recorded. Young birds may travel in flocks, but later mate for life, with each mated pair defending a territory.</a:t>
            </a:r>
          </a:p>
        </p:txBody>
      </p:sp>
    </p:spTree>
    <p:extLst>
      <p:ext uri="{BB962C8B-B14F-4D97-AF65-F5344CB8AC3E}">
        <p14:creationId xmlns:p14="http://schemas.microsoft.com/office/powerpoint/2010/main" val="658260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A</a:t>
            </a:r>
            <a:r>
              <a:rPr lang="en-US" dirty="0" smtClean="0"/>
              <a:t>lligator</a:t>
            </a:r>
            <a:endParaRPr lang="en-US" sz="9600" dirty="0"/>
          </a:p>
        </p:txBody>
      </p:sp>
      <p:sp>
        <p:nvSpPr>
          <p:cNvPr id="3" name="Content Placeholder 2"/>
          <p:cNvSpPr>
            <a:spLocks noGrp="1"/>
          </p:cNvSpPr>
          <p:nvPr>
            <p:ph idx="1"/>
          </p:nvPr>
        </p:nvSpPr>
        <p:spPr/>
        <p:txBody>
          <a:bodyPr>
            <a:normAutofit lnSpcReduction="10000"/>
          </a:bodyPr>
          <a:lstStyle/>
          <a:p>
            <a:r>
              <a:rPr lang="en-US" dirty="0" smtClean="0"/>
              <a:t>An </a:t>
            </a:r>
            <a:r>
              <a:rPr lang="en-US" dirty="0"/>
              <a:t>alligator is a crocodilian in the genus Alligator of the family </a:t>
            </a:r>
            <a:r>
              <a:rPr lang="en-US" dirty="0" err="1"/>
              <a:t>Alligatoridae</a:t>
            </a:r>
            <a:r>
              <a:rPr lang="en-US" dirty="0"/>
              <a:t>. There are two extant alligator species: the American alligator (Alligator </a:t>
            </a:r>
            <a:r>
              <a:rPr lang="en-US" dirty="0" err="1"/>
              <a:t>mississippiensis</a:t>
            </a:r>
            <a:r>
              <a:rPr lang="en-US" dirty="0"/>
              <a:t>) and the Chinese alligator (Alligator </a:t>
            </a:r>
            <a:r>
              <a:rPr lang="en-US" dirty="0" err="1"/>
              <a:t>sinensis</a:t>
            </a:r>
            <a:r>
              <a:rPr lang="en-US" dirty="0"/>
              <a:t>).</a:t>
            </a:r>
          </a:p>
          <a:p>
            <a:r>
              <a:rPr lang="en-US" dirty="0"/>
              <a:t>The name alligator is an </a:t>
            </a:r>
            <a:r>
              <a:rPr lang="en-US" dirty="0" err="1"/>
              <a:t>anglicized</a:t>
            </a:r>
            <a:r>
              <a:rPr lang="en-US" dirty="0"/>
              <a:t> form of el </a:t>
            </a:r>
            <a:r>
              <a:rPr lang="en-US" dirty="0" err="1"/>
              <a:t>lagarto</a:t>
            </a:r>
            <a:r>
              <a:rPr lang="en-US" dirty="0"/>
              <a:t>, the Spanish term for "lizard", which early Spanish explorers and settlers in Florida called the alligator</a:t>
            </a:r>
            <a:r>
              <a:rPr lang="en-US" dirty="0" smtClean="0"/>
              <a:t>.</a:t>
            </a:r>
            <a:endParaRPr lang="en-US" dirty="0"/>
          </a:p>
        </p:txBody>
      </p:sp>
    </p:spTree>
    <p:extLst>
      <p:ext uri="{BB962C8B-B14F-4D97-AF65-F5344CB8AC3E}">
        <p14:creationId xmlns:p14="http://schemas.microsoft.com/office/powerpoint/2010/main" val="7122753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S</a:t>
            </a:r>
            <a:r>
              <a:rPr lang="en-US" dirty="0" smtClean="0"/>
              <a:t>hark</a:t>
            </a:r>
            <a:endParaRPr lang="en-US" sz="9600" dirty="0"/>
          </a:p>
        </p:txBody>
      </p:sp>
      <p:sp>
        <p:nvSpPr>
          <p:cNvPr id="3" name="Content Placeholder 2"/>
          <p:cNvSpPr>
            <a:spLocks noGrp="1"/>
          </p:cNvSpPr>
          <p:nvPr>
            <p:ph idx="1"/>
          </p:nvPr>
        </p:nvSpPr>
        <p:spPr/>
        <p:txBody>
          <a:bodyPr>
            <a:normAutofit fontScale="70000" lnSpcReduction="20000"/>
          </a:bodyPr>
          <a:lstStyle/>
          <a:p>
            <a:r>
              <a:rPr lang="en-US" dirty="0"/>
              <a:t>Sharks </a:t>
            </a:r>
            <a:r>
              <a:rPr lang="en-US" dirty="0" smtClean="0"/>
              <a:t>are </a:t>
            </a:r>
            <a:r>
              <a:rPr lang="en-US" dirty="0"/>
              <a:t>a type of fish with a full cartilaginous skeleton and a highly streamlined body. The earliest known sharks date from more than 420 million years ago</a:t>
            </a:r>
            <a:r>
              <a:rPr lang="en-US" dirty="0" smtClean="0"/>
              <a:t>.</a:t>
            </a:r>
            <a:endParaRPr lang="en-US" dirty="0"/>
          </a:p>
          <a:p>
            <a:r>
              <a:rPr lang="en-US" dirty="0" smtClean="0"/>
              <a:t>sharks </a:t>
            </a:r>
            <a:r>
              <a:rPr lang="en-US" dirty="0"/>
              <a:t>have diversified into 440 species, ranging in size from the small dwarf </a:t>
            </a:r>
            <a:r>
              <a:rPr lang="en-US" dirty="0" err="1"/>
              <a:t>lanternshark</a:t>
            </a:r>
            <a:r>
              <a:rPr lang="en-US" dirty="0"/>
              <a:t>, </a:t>
            </a:r>
            <a:r>
              <a:rPr lang="en-US" dirty="0" smtClean="0"/>
              <a:t>a </a:t>
            </a:r>
            <a:r>
              <a:rPr lang="en-US" dirty="0"/>
              <a:t>deep sea species of only </a:t>
            </a:r>
            <a:r>
              <a:rPr lang="en-US" dirty="0" smtClean="0"/>
              <a:t>6.7 in in </a:t>
            </a:r>
            <a:r>
              <a:rPr lang="en-US" dirty="0"/>
              <a:t>length, to the whale shark, </a:t>
            </a:r>
            <a:r>
              <a:rPr lang="en-US" dirty="0" smtClean="0"/>
              <a:t> </a:t>
            </a:r>
            <a:r>
              <a:rPr lang="en-US" dirty="0"/>
              <a:t>the largest fish, which reaches approximately </a:t>
            </a:r>
            <a:r>
              <a:rPr lang="en-US" dirty="0" smtClean="0"/>
              <a:t> </a:t>
            </a:r>
            <a:r>
              <a:rPr lang="en-US" dirty="0"/>
              <a:t>(39 </a:t>
            </a:r>
            <a:r>
              <a:rPr lang="en-US" dirty="0" err="1" smtClean="0"/>
              <a:t>ft</a:t>
            </a:r>
            <a:r>
              <a:rPr lang="en-US" dirty="0" smtClean="0"/>
              <a:t> and </a:t>
            </a:r>
            <a:r>
              <a:rPr lang="en-US" dirty="0"/>
              <a:t>which feeds only on plankton, squid, and small fish by filter feeding. Sharks are found in all seas and are common down to depths of 2,000 </a:t>
            </a:r>
            <a:r>
              <a:rPr lang="en-US" dirty="0" smtClean="0"/>
              <a:t>6,600 ft. </a:t>
            </a:r>
            <a:r>
              <a:rPr lang="en-US" dirty="0"/>
              <a:t>They generally do not live in freshwater, with a few exceptions such as the bull shark and the river shark which can live both in seawater and </a:t>
            </a:r>
            <a:r>
              <a:rPr lang="en-US" dirty="0" smtClean="0"/>
              <a:t>freshwater. They </a:t>
            </a:r>
            <a:r>
              <a:rPr lang="en-US" dirty="0"/>
              <a:t>breathe through five to seven gill slits. Sharks have a covering of dermal </a:t>
            </a:r>
            <a:r>
              <a:rPr lang="en-US" dirty="0" err="1"/>
              <a:t>denticles</a:t>
            </a:r>
            <a:r>
              <a:rPr lang="en-US" dirty="0"/>
              <a:t> that protects their skin from damage and parasites, and improves their fluid dynamics so the shark can move faster. They have several sets of replaceable </a:t>
            </a:r>
            <a:r>
              <a:rPr lang="en-US" dirty="0" smtClean="0"/>
              <a:t>teeth.</a:t>
            </a:r>
            <a:endParaRPr lang="en-US" dirty="0"/>
          </a:p>
        </p:txBody>
      </p:sp>
    </p:spTree>
    <p:extLst>
      <p:ext uri="{BB962C8B-B14F-4D97-AF65-F5344CB8AC3E}">
        <p14:creationId xmlns:p14="http://schemas.microsoft.com/office/powerpoint/2010/main" val="15705048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T</a:t>
            </a:r>
            <a:r>
              <a:rPr lang="en-US" dirty="0" smtClean="0"/>
              <a:t>iger</a:t>
            </a:r>
            <a:endParaRPr lang="en-US" sz="9600" dirty="0"/>
          </a:p>
        </p:txBody>
      </p:sp>
      <p:sp>
        <p:nvSpPr>
          <p:cNvPr id="3" name="Content Placeholder 2"/>
          <p:cNvSpPr>
            <a:spLocks noGrp="1"/>
          </p:cNvSpPr>
          <p:nvPr>
            <p:ph idx="1"/>
          </p:nvPr>
        </p:nvSpPr>
        <p:spPr/>
        <p:txBody>
          <a:bodyPr>
            <a:normAutofit fontScale="62500" lnSpcReduction="20000"/>
          </a:bodyPr>
          <a:lstStyle/>
          <a:p>
            <a:r>
              <a:rPr lang="en-US" dirty="0"/>
              <a:t>The tiger </a:t>
            </a:r>
            <a:r>
              <a:rPr lang="en-US" dirty="0" smtClean="0"/>
              <a:t>is </a:t>
            </a:r>
            <a:r>
              <a:rPr lang="en-US" dirty="0"/>
              <a:t>the largest cat species, reaching a total body length of up </a:t>
            </a:r>
            <a:r>
              <a:rPr lang="en-US" dirty="0" smtClean="0"/>
              <a:t>to 11 </a:t>
            </a:r>
            <a:r>
              <a:rPr lang="en-US" dirty="0" err="1" smtClean="0"/>
              <a:t>ft</a:t>
            </a:r>
            <a:r>
              <a:rPr lang="en-US" dirty="0" smtClean="0"/>
              <a:t> </a:t>
            </a:r>
            <a:r>
              <a:rPr lang="en-US" dirty="0"/>
              <a:t>and weighing up to </a:t>
            </a:r>
            <a:r>
              <a:rPr lang="en-US" dirty="0" smtClean="0"/>
              <a:t>670 lb. </a:t>
            </a:r>
            <a:r>
              <a:rPr lang="en-US" dirty="0"/>
              <a:t>Their most recognizable feature is a pattern of dark vertical stripes on reddish-orange fur with lighter </a:t>
            </a:r>
            <a:r>
              <a:rPr lang="en-US" dirty="0" err="1"/>
              <a:t>underparts</a:t>
            </a:r>
            <a:r>
              <a:rPr lang="en-US" dirty="0"/>
              <a:t>. They have exceptionally stout teeth, and their canines are the longest among living felids with a crown height of as much as </a:t>
            </a:r>
            <a:r>
              <a:rPr lang="en-US" dirty="0" smtClean="0"/>
              <a:t>2.93 in </a:t>
            </a:r>
            <a:r>
              <a:rPr lang="en-US" dirty="0"/>
              <a:t>or even </a:t>
            </a:r>
            <a:r>
              <a:rPr lang="en-US" dirty="0" smtClean="0"/>
              <a:t>3.5 in</a:t>
            </a:r>
            <a:r>
              <a:rPr lang="en-US" dirty="0"/>
              <a:t>.</a:t>
            </a:r>
          </a:p>
          <a:p>
            <a:r>
              <a:rPr lang="en-US" dirty="0"/>
              <a:t>Tigers once ranged widely across Asia, from Turkey in the west to the eastern coast of Russia. Over the past 100 years, they have lost 93% of their historic range, and have been extirpated from southwest and central Asia, from the islands of Java and Bali, and from large areas of Southeast and Eastern Asia. Today, they range from the Siberian taiga to open grasslands and tropical mangrove swamps. The remaining six tiger subspecies have been classified as endangered by IUCN. The global population in the wild is estimated to number between 3,062 to 3,948 individuals, with most remaining populations occurring in small pockets that are isolated from each other</a:t>
            </a:r>
          </a:p>
        </p:txBody>
      </p:sp>
    </p:spTree>
    <p:extLst>
      <p:ext uri="{BB962C8B-B14F-4D97-AF65-F5344CB8AC3E}">
        <p14:creationId xmlns:p14="http://schemas.microsoft.com/office/powerpoint/2010/main" val="26301919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V</a:t>
            </a:r>
            <a:r>
              <a:rPr lang="en-US" dirty="0"/>
              <a:t>icuña</a:t>
            </a:r>
            <a:endParaRPr lang="en-US" sz="9600" dirty="0"/>
          </a:p>
        </p:txBody>
      </p:sp>
      <p:sp>
        <p:nvSpPr>
          <p:cNvPr id="3" name="Content Placeholder 2"/>
          <p:cNvSpPr>
            <a:spLocks noGrp="1"/>
          </p:cNvSpPr>
          <p:nvPr>
            <p:ph idx="1"/>
          </p:nvPr>
        </p:nvSpPr>
        <p:spPr/>
        <p:txBody>
          <a:bodyPr>
            <a:normAutofit fontScale="85000" lnSpcReduction="20000"/>
          </a:bodyPr>
          <a:lstStyle/>
          <a:p>
            <a:r>
              <a:rPr lang="en-US" dirty="0"/>
              <a:t>The vicuña </a:t>
            </a:r>
            <a:r>
              <a:rPr lang="en-US" dirty="0" smtClean="0"/>
              <a:t>or </a:t>
            </a:r>
            <a:r>
              <a:rPr lang="en-US" dirty="0" err="1" smtClean="0"/>
              <a:t>vicugna</a:t>
            </a:r>
            <a:r>
              <a:rPr lang="en-US" dirty="0" smtClean="0"/>
              <a:t> </a:t>
            </a:r>
            <a:r>
              <a:rPr lang="en-US" dirty="0"/>
              <a:t>is one of two wild South American </a:t>
            </a:r>
            <a:r>
              <a:rPr lang="en-US" dirty="0" err="1" smtClean="0"/>
              <a:t>camelids</a:t>
            </a:r>
            <a:r>
              <a:rPr lang="en-US" dirty="0" smtClean="0"/>
              <a:t>. </a:t>
            </a:r>
            <a:r>
              <a:rPr lang="en-US" dirty="0"/>
              <a:t>It is a relative of the llama, and is now believed to share a wild ancestor with domesticated </a:t>
            </a:r>
            <a:r>
              <a:rPr lang="en-US" dirty="0" smtClean="0"/>
              <a:t>alpacas. </a:t>
            </a:r>
            <a:r>
              <a:rPr lang="en-US" dirty="0"/>
              <a:t>Vicuñas produce small amounts of extremely fine wool, which is very expensive because the animal can only be shorn every 3 years. When knitted together, the product of the vicuña's fur is very soft and warm. It is understood that the Inca valued vicuñas for their wool, and that it was against the law for any but royalty to wear vicuña garments.</a:t>
            </a:r>
          </a:p>
          <a:p>
            <a:r>
              <a:rPr lang="en-US" dirty="0"/>
              <a:t>Both under the rule of the Inca and today, vicuñas have been protected by law</a:t>
            </a:r>
            <a:endParaRPr lang="en-US" dirty="0"/>
          </a:p>
        </p:txBody>
      </p:sp>
    </p:spTree>
    <p:extLst>
      <p:ext uri="{BB962C8B-B14F-4D97-AF65-F5344CB8AC3E}">
        <p14:creationId xmlns:p14="http://schemas.microsoft.com/office/powerpoint/2010/main" val="22111521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W</a:t>
            </a:r>
            <a:r>
              <a:rPr lang="en-US" dirty="0" smtClean="0"/>
              <a:t>ater Buffalo</a:t>
            </a:r>
            <a:endParaRPr lang="en-US" sz="9600" dirty="0"/>
          </a:p>
        </p:txBody>
      </p:sp>
      <p:sp>
        <p:nvSpPr>
          <p:cNvPr id="3" name="Content Placeholder 2"/>
          <p:cNvSpPr>
            <a:spLocks noGrp="1"/>
          </p:cNvSpPr>
          <p:nvPr>
            <p:ph idx="1"/>
          </p:nvPr>
        </p:nvSpPr>
        <p:spPr/>
        <p:txBody>
          <a:bodyPr>
            <a:normAutofit fontScale="70000" lnSpcReduction="20000"/>
          </a:bodyPr>
          <a:lstStyle/>
          <a:p>
            <a:r>
              <a:rPr lang="en-US" dirty="0"/>
              <a:t>The water buffalo or domestic Asian water buffalo </a:t>
            </a:r>
            <a:r>
              <a:rPr lang="en-US" dirty="0" smtClean="0"/>
              <a:t>is </a:t>
            </a:r>
            <a:r>
              <a:rPr lang="en-US" dirty="0"/>
              <a:t>a large bovine animal, frequently used as livestock in southern Asia, and also widely in South America, southern Europe, northern Africa, and elsewhere.</a:t>
            </a:r>
          </a:p>
          <a:p>
            <a:r>
              <a:rPr lang="en-US" dirty="0"/>
              <a:t>In </a:t>
            </a:r>
            <a:r>
              <a:rPr lang="en-US" dirty="0" smtClean="0"/>
              <a:t>2000, there </a:t>
            </a:r>
            <a:r>
              <a:rPr lang="en-US" dirty="0"/>
              <a:t>were approximately 158 million water buffalo in the </a:t>
            </a:r>
            <a:r>
              <a:rPr lang="en-US" dirty="0" smtClean="0"/>
              <a:t>world, with </a:t>
            </a:r>
            <a:r>
              <a:rPr lang="en-US" dirty="0"/>
              <a:t>97% of </a:t>
            </a:r>
            <a:r>
              <a:rPr lang="en-US" dirty="0" smtClean="0"/>
              <a:t>them in </a:t>
            </a:r>
            <a:r>
              <a:rPr lang="en-US" dirty="0"/>
              <a:t>Asia</a:t>
            </a:r>
            <a:r>
              <a:rPr lang="en-US" dirty="0" smtClean="0"/>
              <a:t>. </a:t>
            </a:r>
            <a:r>
              <a:rPr lang="en-US" dirty="0"/>
              <a:t>All the domestic varieties and breeds descend from one common ancestor, the wild water buffalo, </a:t>
            </a:r>
            <a:r>
              <a:rPr lang="en-US" dirty="0" smtClean="0"/>
              <a:t>which is now an endangered species. The </a:t>
            </a:r>
            <a:r>
              <a:rPr lang="en-US" dirty="0"/>
              <a:t>domestic water buffalo, although derived from the wild water buffalo, is the product of thousands of years of selective breeding in either South Asia or Southeast </a:t>
            </a:r>
            <a:r>
              <a:rPr lang="en-US" dirty="0" smtClean="0"/>
              <a:t>Asia</a:t>
            </a:r>
            <a:r>
              <a:rPr lang="en-US" dirty="0"/>
              <a:t>.</a:t>
            </a:r>
          </a:p>
          <a:p>
            <a:r>
              <a:rPr lang="en-US" dirty="0"/>
              <a:t>Buffalo are used as draft, meat, and dairy animals. Their dung is used as a fertilizer, and as a fuel when </a:t>
            </a:r>
            <a:r>
              <a:rPr lang="en-US" dirty="0" smtClean="0"/>
              <a:t>dried. A </a:t>
            </a:r>
            <a:r>
              <a:rPr lang="en-US" dirty="0"/>
              <a:t>few have also found use as pack animals, carrying loads even for special forces</a:t>
            </a:r>
            <a:r>
              <a:rPr lang="en-US" dirty="0" smtClean="0"/>
              <a:t>.</a:t>
            </a:r>
            <a:endParaRPr lang="en-US" dirty="0"/>
          </a:p>
        </p:txBody>
      </p:sp>
    </p:spTree>
    <p:extLst>
      <p:ext uri="{BB962C8B-B14F-4D97-AF65-F5344CB8AC3E}">
        <p14:creationId xmlns:p14="http://schemas.microsoft.com/office/powerpoint/2010/main" val="18514029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Y</a:t>
            </a:r>
            <a:r>
              <a:rPr lang="en-US" dirty="0" smtClean="0"/>
              <a:t>ak</a:t>
            </a:r>
            <a:endParaRPr lang="en-US" sz="9600" dirty="0"/>
          </a:p>
        </p:txBody>
      </p:sp>
      <p:sp>
        <p:nvSpPr>
          <p:cNvPr id="3" name="Content Placeholder 2"/>
          <p:cNvSpPr>
            <a:spLocks noGrp="1"/>
          </p:cNvSpPr>
          <p:nvPr>
            <p:ph idx="1"/>
          </p:nvPr>
        </p:nvSpPr>
        <p:spPr/>
        <p:txBody>
          <a:bodyPr>
            <a:normAutofit fontScale="85000" lnSpcReduction="20000"/>
          </a:bodyPr>
          <a:lstStyle/>
          <a:p>
            <a:r>
              <a:rPr lang="en-US" dirty="0"/>
              <a:t>The yak</a:t>
            </a:r>
            <a:r>
              <a:rPr lang="en-US" dirty="0" smtClean="0"/>
              <a:t>, </a:t>
            </a:r>
            <a:r>
              <a:rPr lang="en-US" dirty="0"/>
              <a:t>is a long-haired bovine found throughout the Himalayan region of south Central Asia, the Tibetan Plateau and as far north as Mongolia and Russia. In addition to a large domestic population, there is a small, vulnerable wild yak population. In the 1990s, a concerted effort was undertaken to help save the wild yak population</a:t>
            </a:r>
            <a:r>
              <a:rPr lang="en-US" dirty="0" smtClean="0"/>
              <a:t>.</a:t>
            </a:r>
            <a:endParaRPr lang="en-US" dirty="0"/>
          </a:p>
          <a:p>
            <a:r>
              <a:rPr lang="en-US" dirty="0"/>
              <a:t>The English word "yak" derives from the Tibetan </a:t>
            </a:r>
            <a:r>
              <a:rPr lang="en-US" dirty="0" smtClean="0"/>
              <a:t>word </a:t>
            </a:r>
            <a:r>
              <a:rPr lang="en-US" dirty="0" err="1"/>
              <a:t>gyag</a:t>
            </a:r>
            <a:r>
              <a:rPr lang="en-US" dirty="0"/>
              <a:t> – in Tibetan this refers only to the male of the species, the female being called a </a:t>
            </a:r>
            <a:r>
              <a:rPr lang="en-US" dirty="0" err="1"/>
              <a:t>dri</a:t>
            </a:r>
            <a:r>
              <a:rPr lang="en-US" dirty="0"/>
              <a:t> or </a:t>
            </a:r>
            <a:r>
              <a:rPr lang="en-US" dirty="0" err="1"/>
              <a:t>nak</a:t>
            </a:r>
            <a:r>
              <a:rPr lang="en-US" dirty="0"/>
              <a:t>. In English, as in most other languages which have borrowed the word, "yak" is usually used for both sexes</a:t>
            </a:r>
            <a:endParaRPr lang="en-US" dirty="0"/>
          </a:p>
        </p:txBody>
      </p:sp>
    </p:spTree>
    <p:extLst>
      <p:ext uri="{BB962C8B-B14F-4D97-AF65-F5344CB8AC3E}">
        <p14:creationId xmlns:p14="http://schemas.microsoft.com/office/powerpoint/2010/main" val="31904637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Z</a:t>
            </a:r>
            <a:r>
              <a:rPr lang="en-US" dirty="0" smtClean="0"/>
              <a:t>ebra</a:t>
            </a:r>
            <a:endParaRPr lang="en-US" sz="9600" dirty="0"/>
          </a:p>
        </p:txBody>
      </p:sp>
      <p:sp>
        <p:nvSpPr>
          <p:cNvPr id="3" name="Content Placeholder 2"/>
          <p:cNvSpPr>
            <a:spLocks noGrp="1"/>
          </p:cNvSpPr>
          <p:nvPr>
            <p:ph idx="1"/>
          </p:nvPr>
        </p:nvSpPr>
        <p:spPr/>
        <p:txBody>
          <a:bodyPr>
            <a:normAutofit fontScale="70000" lnSpcReduction="20000"/>
          </a:bodyPr>
          <a:lstStyle/>
          <a:p>
            <a:r>
              <a:rPr lang="en-US" dirty="0"/>
              <a:t>Zebras are several species of African </a:t>
            </a:r>
            <a:r>
              <a:rPr lang="en-US" dirty="0" err="1"/>
              <a:t>equids</a:t>
            </a:r>
            <a:r>
              <a:rPr lang="en-US" dirty="0"/>
              <a:t> (horse family) united by their distinctive black and white stripes. Their stripes come in different patterns unique to each individual. They are generally social animals that live in small harems to large herds. Unlike their closest relatives, horses and asses, zebras have never been truly domesticated.</a:t>
            </a:r>
          </a:p>
          <a:p>
            <a:r>
              <a:rPr lang="en-US" dirty="0"/>
              <a:t>There are three species of zebras: the plains zebra, the </a:t>
            </a:r>
            <a:r>
              <a:rPr lang="en-US" dirty="0" err="1"/>
              <a:t>Grévy's</a:t>
            </a:r>
            <a:r>
              <a:rPr lang="en-US" dirty="0"/>
              <a:t> zebra and the mountain zebra</a:t>
            </a:r>
            <a:r>
              <a:rPr lang="en-US" dirty="0" smtClean="0"/>
              <a:t>.</a:t>
            </a:r>
            <a:endParaRPr lang="en-US" dirty="0"/>
          </a:p>
          <a:p>
            <a:r>
              <a:rPr lang="en-US" dirty="0"/>
              <a:t>The unique stripes of zebras make these among the animals most familiar to people. They occur in a variety of habitats, such as grasslands, savannas, woodlands, thorny scrublands, mountains, and coastal hills. However, </a:t>
            </a:r>
            <a:r>
              <a:rPr lang="en-US" dirty="0" smtClean="0"/>
              <a:t>various </a:t>
            </a:r>
            <a:r>
              <a:rPr lang="en-US" dirty="0"/>
              <a:t>factors have had a severe impact on zebra populations, in particular hunting for skins and habitat destruction. </a:t>
            </a:r>
            <a:r>
              <a:rPr lang="en-US" dirty="0" err="1"/>
              <a:t>Grevy's</a:t>
            </a:r>
            <a:r>
              <a:rPr lang="en-US" dirty="0"/>
              <a:t> zebra and the mountain zebra are endangered. While plains zebras are much more </a:t>
            </a:r>
            <a:r>
              <a:rPr lang="en-US" dirty="0" smtClean="0"/>
              <a:t>plentiful</a:t>
            </a:r>
            <a:r>
              <a:rPr lang="en-US" dirty="0"/>
              <a:t>.</a:t>
            </a:r>
            <a:endParaRPr lang="en-US" dirty="0"/>
          </a:p>
        </p:txBody>
      </p:sp>
    </p:spTree>
    <p:extLst>
      <p:ext uri="{BB962C8B-B14F-4D97-AF65-F5344CB8AC3E}">
        <p14:creationId xmlns:p14="http://schemas.microsoft.com/office/powerpoint/2010/main" val="13057781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a:xfrm>
            <a:off x="457200" y="1600200"/>
            <a:ext cx="3581400" cy="4525963"/>
          </a:xfrm>
        </p:spPr>
        <p:txBody>
          <a:bodyPr>
            <a:normAutofit fontScale="92500" lnSpcReduction="20000"/>
          </a:bodyPr>
          <a:lstStyle/>
          <a:p>
            <a:r>
              <a:rPr lang="en-US" sz="1200" dirty="0" smtClean="0"/>
              <a:t>http://en.wikipedia.org/wiki/List_of_animal_names</a:t>
            </a:r>
          </a:p>
          <a:p>
            <a:r>
              <a:rPr lang="en-US" sz="1200" dirty="0" smtClean="0"/>
              <a:t>http://en.wikipedia.org/wiki/Alligator</a:t>
            </a:r>
          </a:p>
          <a:p>
            <a:r>
              <a:rPr lang="en-US" sz="1200" dirty="0" smtClean="0"/>
              <a:t>http://en.wikipedia.org/wiki/Bat</a:t>
            </a:r>
          </a:p>
          <a:p>
            <a:r>
              <a:rPr lang="en-US" sz="1200" dirty="0" smtClean="0"/>
              <a:t>http://en.wikipedia.org/wiki/Cat</a:t>
            </a:r>
          </a:p>
          <a:p>
            <a:r>
              <a:rPr lang="en-US" sz="1200" dirty="0" smtClean="0"/>
              <a:t>http://en.wikipedia.org/wiki/Dog</a:t>
            </a:r>
          </a:p>
          <a:p>
            <a:r>
              <a:rPr lang="en-US" sz="1200" dirty="0" smtClean="0"/>
              <a:t>http://en.wikipedia.org/wiki/Elephant</a:t>
            </a:r>
          </a:p>
          <a:p>
            <a:r>
              <a:rPr lang="en-US" sz="1200" dirty="0" smtClean="0"/>
              <a:t>http://en.wikipedia.org/wiki/Frog</a:t>
            </a:r>
          </a:p>
          <a:p>
            <a:r>
              <a:rPr lang="en-US" sz="1200" dirty="0" smtClean="0"/>
              <a:t>http://en.wikipedia.org/wiki/Gorilla</a:t>
            </a:r>
          </a:p>
          <a:p>
            <a:r>
              <a:rPr lang="en-US" sz="1200" dirty="0" smtClean="0"/>
              <a:t>http://en.wikipedia.org/wiki/Hawk</a:t>
            </a:r>
          </a:p>
          <a:p>
            <a:r>
              <a:rPr lang="en-US" sz="1200" dirty="0" smtClean="0"/>
              <a:t>http://en.wikipedia.org/wiki/Iguana</a:t>
            </a:r>
          </a:p>
          <a:p>
            <a:r>
              <a:rPr lang="en-US" sz="1200" dirty="0" smtClean="0"/>
              <a:t>http://en.wikipedia.org/wiki/Jaguar</a:t>
            </a:r>
          </a:p>
          <a:p>
            <a:r>
              <a:rPr lang="en-US" sz="1200" dirty="0" smtClean="0"/>
              <a:t>http://en.wikipedia.org/wiki/Kangaroo</a:t>
            </a:r>
          </a:p>
          <a:p>
            <a:r>
              <a:rPr lang="en-US" sz="1200" dirty="0" smtClean="0"/>
              <a:t>http://en.wikipedia.org/wiki/Lemur</a:t>
            </a:r>
          </a:p>
          <a:p>
            <a:r>
              <a:rPr lang="en-US" sz="1200" dirty="0" smtClean="0"/>
              <a:t>http://en.wikipedia.org/wiki/Moose</a:t>
            </a:r>
          </a:p>
          <a:p>
            <a:r>
              <a:rPr lang="en-US" sz="1200" dirty="0" smtClean="0"/>
              <a:t>http://en.wikipedia.org/wiki/Narwhal</a:t>
            </a:r>
          </a:p>
          <a:p>
            <a:r>
              <a:rPr lang="en-US" sz="1200" dirty="0" smtClean="0"/>
              <a:t>http://en.wikipedia.org/wiki/Owl</a:t>
            </a:r>
          </a:p>
          <a:p>
            <a:r>
              <a:rPr lang="en-US" sz="1200" dirty="0" smtClean="0"/>
              <a:t>http://en.wikipedia.org/wiki/Platypus</a:t>
            </a:r>
          </a:p>
          <a:p>
            <a:r>
              <a:rPr lang="en-US" sz="1200" dirty="0" smtClean="0"/>
              <a:t>http://en.wikipedia.org/wiki/Quelea</a:t>
            </a:r>
          </a:p>
          <a:p>
            <a:r>
              <a:rPr lang="en-US" sz="1200" dirty="0" smtClean="0"/>
              <a:t>http://en.wikipedia.org/wiki/Raven</a:t>
            </a:r>
          </a:p>
          <a:p>
            <a:r>
              <a:rPr lang="en-US" sz="1200" dirty="0"/>
              <a:t>http://</a:t>
            </a:r>
            <a:r>
              <a:rPr lang="en-US" sz="1200" dirty="0" smtClean="0"/>
              <a:t>en.wikipedia.org/wiki/Shark</a:t>
            </a:r>
          </a:p>
          <a:p>
            <a:r>
              <a:rPr lang="en-US" sz="1200" dirty="0"/>
              <a:t>http://</a:t>
            </a:r>
            <a:r>
              <a:rPr lang="en-US" sz="1200" dirty="0" smtClean="0"/>
              <a:t>en.wikipedia.org/wiki/Tiger</a:t>
            </a:r>
          </a:p>
          <a:p>
            <a:r>
              <a:rPr lang="en-US" sz="1200" dirty="0"/>
              <a:t>http://</a:t>
            </a:r>
            <a:r>
              <a:rPr lang="en-US" sz="1200" dirty="0" smtClean="0"/>
              <a:t>en.wikipedia.org/wiki/Vicu%C3%B1a</a:t>
            </a:r>
          </a:p>
          <a:p>
            <a:r>
              <a:rPr lang="en-US" sz="1200" dirty="0"/>
              <a:t>http://</a:t>
            </a:r>
            <a:r>
              <a:rPr lang="en-US" sz="1200" dirty="0" smtClean="0"/>
              <a:t>en.wikipedia.org/wiki/Water_buffalo</a:t>
            </a:r>
          </a:p>
          <a:p>
            <a:r>
              <a:rPr lang="en-US" sz="1200" dirty="0"/>
              <a:t>http://</a:t>
            </a:r>
            <a:r>
              <a:rPr lang="en-US" sz="1200" dirty="0" smtClean="0"/>
              <a:t>en.wikipedia.org/wiki/Yak</a:t>
            </a:r>
          </a:p>
          <a:p>
            <a:r>
              <a:rPr lang="en-US" sz="1200" dirty="0"/>
              <a:t>http://</a:t>
            </a:r>
            <a:r>
              <a:rPr lang="en-US" sz="1200" dirty="0" smtClean="0"/>
              <a:t>en.wikipedia.org/wiki/Zebra</a:t>
            </a:r>
          </a:p>
          <a:p>
            <a:endParaRPr lang="en-US" sz="1100" dirty="0"/>
          </a:p>
        </p:txBody>
      </p:sp>
    </p:spTree>
    <p:extLst>
      <p:ext uri="{BB962C8B-B14F-4D97-AF65-F5344CB8AC3E}">
        <p14:creationId xmlns:p14="http://schemas.microsoft.com/office/powerpoint/2010/main" val="4071578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B</a:t>
            </a:r>
            <a:r>
              <a:rPr lang="en-US" dirty="0" smtClean="0"/>
              <a:t>at</a:t>
            </a:r>
            <a:endParaRPr lang="en-US" sz="9600" dirty="0"/>
          </a:p>
        </p:txBody>
      </p:sp>
      <p:sp>
        <p:nvSpPr>
          <p:cNvPr id="3" name="Content Placeholder 2"/>
          <p:cNvSpPr>
            <a:spLocks noGrp="1"/>
          </p:cNvSpPr>
          <p:nvPr>
            <p:ph idx="1"/>
          </p:nvPr>
        </p:nvSpPr>
        <p:spPr/>
        <p:txBody>
          <a:bodyPr/>
          <a:lstStyle/>
          <a:p>
            <a:r>
              <a:rPr lang="en-US" dirty="0" smtClean="0"/>
              <a:t>Bats </a:t>
            </a:r>
            <a:r>
              <a:rPr lang="en-US" dirty="0"/>
              <a:t>are mammals whose forelimbs form webbed wings, making them the only mammals naturally capable of true and sustained </a:t>
            </a:r>
            <a:r>
              <a:rPr lang="en-US" dirty="0" smtClean="0"/>
              <a:t>flight.</a:t>
            </a:r>
          </a:p>
          <a:p>
            <a:r>
              <a:rPr lang="en-US" dirty="0"/>
              <a:t> Bats do not flap their entire forelimbs, as birds do, but instead flap their spread-out digits,[2] which are very long and covered with a thin membrane or </a:t>
            </a:r>
            <a:r>
              <a:rPr lang="en-US" dirty="0" err="1"/>
              <a:t>patagium</a:t>
            </a:r>
            <a:r>
              <a:rPr lang="en-US" dirty="0"/>
              <a:t>.</a:t>
            </a:r>
          </a:p>
        </p:txBody>
      </p:sp>
    </p:spTree>
    <p:extLst>
      <p:ext uri="{BB962C8B-B14F-4D97-AF65-F5344CB8AC3E}">
        <p14:creationId xmlns:p14="http://schemas.microsoft.com/office/powerpoint/2010/main" val="4196886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C</a:t>
            </a:r>
            <a:r>
              <a:rPr lang="en-US" dirty="0" smtClean="0"/>
              <a:t>at</a:t>
            </a:r>
            <a:endParaRPr lang="en-US" sz="9600" dirty="0"/>
          </a:p>
        </p:txBody>
      </p:sp>
      <p:sp>
        <p:nvSpPr>
          <p:cNvPr id="3" name="Content Placeholder 2"/>
          <p:cNvSpPr>
            <a:spLocks noGrp="1"/>
          </p:cNvSpPr>
          <p:nvPr>
            <p:ph idx="1"/>
          </p:nvPr>
        </p:nvSpPr>
        <p:spPr/>
        <p:txBody>
          <a:bodyPr>
            <a:normAutofit lnSpcReduction="10000"/>
          </a:bodyPr>
          <a:lstStyle/>
          <a:p>
            <a:r>
              <a:rPr lang="en-US" dirty="0"/>
              <a:t>The cat (</a:t>
            </a:r>
            <a:r>
              <a:rPr lang="en-US" dirty="0" err="1"/>
              <a:t>Felis</a:t>
            </a:r>
            <a:r>
              <a:rPr lang="en-US" dirty="0"/>
              <a:t> </a:t>
            </a:r>
            <a:r>
              <a:rPr lang="en-US" dirty="0" err="1"/>
              <a:t>catus</a:t>
            </a:r>
            <a:r>
              <a:rPr lang="en-US" dirty="0"/>
              <a:t>), also known as the domestic cat or housecat[5] to distinguish it from other felids and felines, is a small, usually furry, domesticated, carnivorous mammal that is valued by humans for its companionship and for its ability to hunt vermin and household pests. Cats have been associated with humans for at least 9,500 years,[6] and are currently the most popular pet in the world</a:t>
            </a:r>
          </a:p>
        </p:txBody>
      </p:sp>
    </p:spTree>
    <p:extLst>
      <p:ext uri="{BB962C8B-B14F-4D97-AF65-F5344CB8AC3E}">
        <p14:creationId xmlns:p14="http://schemas.microsoft.com/office/powerpoint/2010/main" val="3730031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D</a:t>
            </a:r>
            <a:r>
              <a:rPr lang="en-US" dirty="0" smtClean="0"/>
              <a:t>og</a:t>
            </a:r>
            <a:endParaRPr lang="en-US" sz="9600" dirty="0"/>
          </a:p>
        </p:txBody>
      </p:sp>
      <p:sp>
        <p:nvSpPr>
          <p:cNvPr id="3" name="Content Placeholder 2"/>
          <p:cNvSpPr>
            <a:spLocks noGrp="1"/>
          </p:cNvSpPr>
          <p:nvPr>
            <p:ph idx="1"/>
          </p:nvPr>
        </p:nvSpPr>
        <p:spPr/>
        <p:txBody>
          <a:bodyPr>
            <a:normAutofit fontScale="92500" lnSpcReduction="10000"/>
          </a:bodyPr>
          <a:lstStyle/>
          <a:p>
            <a:r>
              <a:rPr lang="en-US" dirty="0"/>
              <a:t>The domestic dog </a:t>
            </a:r>
            <a:r>
              <a:rPr lang="en-US" dirty="0" smtClean="0"/>
              <a:t>is </a:t>
            </a:r>
            <a:r>
              <a:rPr lang="en-US" dirty="0"/>
              <a:t>a domesticated form of the gray </a:t>
            </a:r>
            <a:r>
              <a:rPr lang="en-US" dirty="0" smtClean="0"/>
              <a:t>wolf, The </a:t>
            </a:r>
            <a:r>
              <a:rPr lang="en-US" dirty="0"/>
              <a:t>dog may have been the first animal to be domesticated, and has been the most widely kept working, hunting, and companion animal in human history. The word "dog" may also mean the male of a canine </a:t>
            </a:r>
            <a:r>
              <a:rPr lang="en-US" dirty="0" smtClean="0"/>
              <a:t>species, as </a:t>
            </a:r>
            <a:r>
              <a:rPr lang="en-US" dirty="0"/>
              <a:t>opposed to the word "bitch" for the female of the species</a:t>
            </a:r>
            <a:r>
              <a:rPr lang="en-US" dirty="0" smtClean="0"/>
              <a:t>.</a:t>
            </a:r>
            <a:endParaRPr lang="en-US" dirty="0"/>
          </a:p>
          <a:p>
            <a:r>
              <a:rPr lang="en-US" dirty="0"/>
              <a:t>Dogs were domesticated from gray wolves about 15,000 years ago</a:t>
            </a:r>
          </a:p>
        </p:txBody>
      </p:sp>
    </p:spTree>
    <p:extLst>
      <p:ext uri="{BB962C8B-B14F-4D97-AF65-F5344CB8AC3E}">
        <p14:creationId xmlns:p14="http://schemas.microsoft.com/office/powerpoint/2010/main" val="859106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E</a:t>
            </a:r>
            <a:r>
              <a:rPr lang="en-US" dirty="0" smtClean="0"/>
              <a:t>lephant</a:t>
            </a:r>
            <a:endParaRPr lang="en-US" sz="9600" dirty="0"/>
          </a:p>
        </p:txBody>
      </p:sp>
      <p:sp>
        <p:nvSpPr>
          <p:cNvPr id="3" name="Content Placeholder 2"/>
          <p:cNvSpPr>
            <a:spLocks noGrp="1"/>
          </p:cNvSpPr>
          <p:nvPr>
            <p:ph idx="1"/>
          </p:nvPr>
        </p:nvSpPr>
        <p:spPr/>
        <p:txBody>
          <a:bodyPr>
            <a:normAutofit fontScale="92500" lnSpcReduction="10000"/>
          </a:bodyPr>
          <a:lstStyle/>
          <a:p>
            <a:r>
              <a:rPr lang="en-US" dirty="0"/>
              <a:t>Elephants are large land </a:t>
            </a:r>
            <a:r>
              <a:rPr lang="en-US" dirty="0" smtClean="0"/>
              <a:t>mammals. </a:t>
            </a:r>
            <a:r>
              <a:rPr lang="en-US" dirty="0"/>
              <a:t>Three species of elephant are recognized: the African bush elephant, the African forest elephant and the Indian or Asian </a:t>
            </a:r>
            <a:r>
              <a:rPr lang="en-US" dirty="0" smtClean="0"/>
              <a:t>elephant. All </a:t>
            </a:r>
            <a:r>
              <a:rPr lang="en-US" dirty="0"/>
              <a:t>other species and genera of </a:t>
            </a:r>
            <a:r>
              <a:rPr lang="en-US" dirty="0" err="1"/>
              <a:t>Elephantidae</a:t>
            </a:r>
            <a:r>
              <a:rPr lang="en-US" dirty="0"/>
              <a:t> are extinct. Most have been extinct since the last ice age, although dwarf forms of mammoths might have survived as late as 2,000 </a:t>
            </a:r>
            <a:r>
              <a:rPr lang="en-US" dirty="0" smtClean="0"/>
              <a:t>BC.</a:t>
            </a:r>
            <a:endParaRPr lang="en-US" dirty="0"/>
          </a:p>
          <a:p>
            <a:r>
              <a:rPr lang="en-US" dirty="0"/>
              <a:t>Elephants are the largest living land animals on Earth today</a:t>
            </a:r>
          </a:p>
        </p:txBody>
      </p:sp>
    </p:spTree>
    <p:extLst>
      <p:ext uri="{BB962C8B-B14F-4D97-AF65-F5344CB8AC3E}">
        <p14:creationId xmlns:p14="http://schemas.microsoft.com/office/powerpoint/2010/main" val="427032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F</a:t>
            </a:r>
            <a:r>
              <a:rPr lang="en-US" dirty="0" smtClean="0"/>
              <a:t>rog</a:t>
            </a:r>
            <a:endParaRPr lang="en-US" sz="9600" dirty="0"/>
          </a:p>
        </p:txBody>
      </p:sp>
      <p:sp>
        <p:nvSpPr>
          <p:cNvPr id="3" name="Content Placeholder 2"/>
          <p:cNvSpPr>
            <a:spLocks noGrp="1"/>
          </p:cNvSpPr>
          <p:nvPr>
            <p:ph idx="1"/>
          </p:nvPr>
        </p:nvSpPr>
        <p:spPr/>
        <p:txBody>
          <a:bodyPr>
            <a:normAutofit fontScale="92500" lnSpcReduction="10000"/>
          </a:bodyPr>
          <a:lstStyle/>
          <a:p>
            <a:r>
              <a:rPr lang="en-US" dirty="0"/>
              <a:t>Frogs are </a:t>
            </a:r>
            <a:r>
              <a:rPr lang="en-US" dirty="0" smtClean="0"/>
              <a:t>amphibians. </a:t>
            </a:r>
            <a:r>
              <a:rPr lang="en-US" dirty="0"/>
              <a:t>Most frogs are characterized by a short body, webbed digits (fingers or toes), protruding eyes and the absence of a tail. Frogs are widely known as exceptional jumpers, and many of the anatomical characteristics of frogs, particularly their long, powerful legs, are adaptations to improve jumping performance. Due to their permeable skin, frogs are often semi-aquatic or inhabit humid areas, but move easily on </a:t>
            </a:r>
            <a:r>
              <a:rPr lang="en-US" dirty="0" smtClean="0"/>
              <a:t>land.</a:t>
            </a:r>
            <a:endParaRPr lang="en-US" dirty="0"/>
          </a:p>
        </p:txBody>
      </p:sp>
    </p:spTree>
    <p:extLst>
      <p:ext uri="{BB962C8B-B14F-4D97-AF65-F5344CB8AC3E}">
        <p14:creationId xmlns:p14="http://schemas.microsoft.com/office/powerpoint/2010/main" val="40049204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G</a:t>
            </a:r>
            <a:r>
              <a:rPr lang="en-US" dirty="0" smtClean="0"/>
              <a:t>orilla</a:t>
            </a:r>
            <a:endParaRPr lang="en-US" sz="9600" dirty="0"/>
          </a:p>
        </p:txBody>
      </p:sp>
      <p:sp>
        <p:nvSpPr>
          <p:cNvPr id="3" name="Content Placeholder 2"/>
          <p:cNvSpPr>
            <a:spLocks noGrp="1"/>
          </p:cNvSpPr>
          <p:nvPr>
            <p:ph idx="1"/>
          </p:nvPr>
        </p:nvSpPr>
        <p:spPr/>
        <p:txBody>
          <a:bodyPr>
            <a:normAutofit fontScale="85000" lnSpcReduction="10000"/>
          </a:bodyPr>
          <a:lstStyle/>
          <a:p>
            <a:r>
              <a:rPr lang="en-US" dirty="0"/>
              <a:t>Gorillas are the largest extant species of primates. They are ground-dwelling, predominantly herbivorous apes that inhabit the forests of central Africa. Gorillas are divided into two species and either four or five subspecies. The DNA of gorillas is highly similar to that of a human, from 95–99% depending on what is </a:t>
            </a:r>
            <a:r>
              <a:rPr lang="en-US" dirty="0" smtClean="0"/>
              <a:t>counted, and </a:t>
            </a:r>
            <a:r>
              <a:rPr lang="en-US" dirty="0"/>
              <a:t>they are the next closest living relatives to humans after the bonobo and chimpanzee.</a:t>
            </a:r>
          </a:p>
          <a:p>
            <a:r>
              <a:rPr lang="en-US" dirty="0"/>
              <a:t>Gorillas' natural habitats cover tropical or subtropical forests in Africa.</a:t>
            </a:r>
          </a:p>
        </p:txBody>
      </p:sp>
    </p:spTree>
    <p:extLst>
      <p:ext uri="{BB962C8B-B14F-4D97-AF65-F5344CB8AC3E}">
        <p14:creationId xmlns:p14="http://schemas.microsoft.com/office/powerpoint/2010/main" val="3822162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H</a:t>
            </a:r>
            <a:r>
              <a:rPr lang="en-US" dirty="0" smtClean="0"/>
              <a:t>awk</a:t>
            </a:r>
            <a:endParaRPr lang="en-US" sz="9600" dirty="0"/>
          </a:p>
        </p:txBody>
      </p:sp>
      <p:sp>
        <p:nvSpPr>
          <p:cNvPr id="3" name="Content Placeholder 2"/>
          <p:cNvSpPr>
            <a:spLocks noGrp="1"/>
          </p:cNvSpPr>
          <p:nvPr>
            <p:ph idx="1"/>
          </p:nvPr>
        </p:nvSpPr>
        <p:spPr/>
        <p:txBody>
          <a:bodyPr>
            <a:normAutofit fontScale="92500" lnSpcReduction="20000"/>
          </a:bodyPr>
          <a:lstStyle/>
          <a:p>
            <a:r>
              <a:rPr lang="en-US" dirty="0" smtClean="0"/>
              <a:t>The </a:t>
            </a:r>
            <a:r>
              <a:rPr lang="en-US" dirty="0"/>
              <a:t>large and widespread Accipiter genus includes goshawks, </a:t>
            </a:r>
            <a:r>
              <a:rPr lang="en-US" dirty="0" err="1"/>
              <a:t>sparrowhawks</a:t>
            </a:r>
            <a:r>
              <a:rPr lang="en-US" dirty="0"/>
              <a:t>, the Sharp-shinned Hawk and others. These are mainly woodland birds with long tails and high visual acuity, hunting by sudden dashes from a concealed perch.</a:t>
            </a:r>
          </a:p>
          <a:p>
            <a:r>
              <a:rPr lang="en-US" dirty="0"/>
              <a:t>More generally (especially in North America) to mean falcons or small to medium-sized members of the </a:t>
            </a:r>
            <a:r>
              <a:rPr lang="en-US" dirty="0" err="1"/>
              <a:t>Accipitridae</a:t>
            </a:r>
            <a:r>
              <a:rPr lang="en-US" dirty="0"/>
              <a:t>—the family which includes the "true hawks" as well as eagles, kites, harriers and buzzards.</a:t>
            </a:r>
          </a:p>
        </p:txBody>
      </p:sp>
    </p:spTree>
    <p:extLst>
      <p:ext uri="{BB962C8B-B14F-4D97-AF65-F5344CB8AC3E}">
        <p14:creationId xmlns:p14="http://schemas.microsoft.com/office/powerpoint/2010/main" val="2071612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1626</TotalTime>
  <Words>2717</Words>
  <Application>Microsoft Office PowerPoint</Application>
  <PresentationFormat>On-screen Show (4:3)</PresentationFormat>
  <Paragraphs>95</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ABC book of animals</vt:lpstr>
      <vt:lpstr>Alligator</vt:lpstr>
      <vt:lpstr>Bat</vt:lpstr>
      <vt:lpstr>Cat</vt:lpstr>
      <vt:lpstr>Dog</vt:lpstr>
      <vt:lpstr>Elephant</vt:lpstr>
      <vt:lpstr>Frog</vt:lpstr>
      <vt:lpstr>Gorilla</vt:lpstr>
      <vt:lpstr>Hawk</vt:lpstr>
      <vt:lpstr>Iguana</vt:lpstr>
      <vt:lpstr>Jaguar</vt:lpstr>
      <vt:lpstr>Kangaroo </vt:lpstr>
      <vt:lpstr>Lemur</vt:lpstr>
      <vt:lpstr>Moose</vt:lpstr>
      <vt:lpstr>Narwhal </vt:lpstr>
      <vt:lpstr>Owl</vt:lpstr>
      <vt:lpstr>Platypus</vt:lpstr>
      <vt:lpstr>Quelea</vt:lpstr>
      <vt:lpstr>Raven</vt:lpstr>
      <vt:lpstr>Shark</vt:lpstr>
      <vt:lpstr>Tiger</vt:lpstr>
      <vt:lpstr>Vicuña</vt:lpstr>
      <vt:lpstr>Water Buffalo</vt:lpstr>
      <vt:lpstr>Yak</vt:lpstr>
      <vt:lpstr>Zebra</vt:lpstr>
      <vt:lpstr>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ABC book of animals</dc:title>
  <dc:creator>acs</dc:creator>
  <cp:lastModifiedBy>acs</cp:lastModifiedBy>
  <cp:revision>20</cp:revision>
  <dcterms:created xsi:type="dcterms:W3CDTF">2011-12-13T13:49:15Z</dcterms:created>
  <dcterms:modified xsi:type="dcterms:W3CDTF">2011-12-16T14:38:30Z</dcterms:modified>
</cp:coreProperties>
</file>